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9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5.jpg" ContentType="image/png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256" r:id="rId2"/>
    <p:sldId id="257" r:id="rId3"/>
    <p:sldId id="289" r:id="rId4"/>
    <p:sldId id="290" r:id="rId5"/>
    <p:sldId id="292" r:id="rId6"/>
    <p:sldId id="293" r:id="rId7"/>
    <p:sldId id="297" r:id="rId8"/>
    <p:sldId id="294" r:id="rId9"/>
    <p:sldId id="295" r:id="rId10"/>
    <p:sldId id="296" r:id="rId11"/>
    <p:sldId id="259" r:id="rId12"/>
    <p:sldId id="263" r:id="rId13"/>
    <p:sldId id="264" r:id="rId14"/>
    <p:sldId id="265" r:id="rId15"/>
    <p:sldId id="269" r:id="rId16"/>
    <p:sldId id="270" r:id="rId17"/>
    <p:sldId id="271" r:id="rId18"/>
    <p:sldId id="272" r:id="rId19"/>
    <p:sldId id="266" r:id="rId20"/>
    <p:sldId id="260" r:id="rId21"/>
    <p:sldId id="288" r:id="rId22"/>
    <p:sldId id="273" r:id="rId23"/>
    <p:sldId id="287" r:id="rId24"/>
    <p:sldId id="277" r:id="rId25"/>
    <p:sldId id="278" r:id="rId26"/>
    <p:sldId id="279" r:id="rId27"/>
    <p:sldId id="275" r:id="rId28"/>
    <p:sldId id="276" r:id="rId29"/>
    <p:sldId id="262" r:id="rId30"/>
    <p:sldId id="305" r:id="rId31"/>
    <p:sldId id="306" r:id="rId32"/>
    <p:sldId id="307" r:id="rId33"/>
    <p:sldId id="308" r:id="rId34"/>
    <p:sldId id="309" r:id="rId35"/>
    <p:sldId id="310" r:id="rId36"/>
    <p:sldId id="304" r:id="rId37"/>
    <p:sldId id="300" r:id="rId38"/>
    <p:sldId id="298" r:id="rId39"/>
    <p:sldId id="299" r:id="rId40"/>
    <p:sldId id="301" r:id="rId41"/>
    <p:sldId id="302" r:id="rId42"/>
    <p:sldId id="303" r:id="rId43"/>
    <p:sldId id="280" r:id="rId44"/>
    <p:sldId id="282" r:id="rId45"/>
    <p:sldId id="281" r:id="rId46"/>
    <p:sldId id="311" r:id="rId47"/>
    <p:sldId id="312" r:id="rId48"/>
    <p:sldId id="313" r:id="rId49"/>
    <p:sldId id="267" r:id="rId50"/>
    <p:sldId id="285" r:id="rId51"/>
    <p:sldId id="286" r:id="rId52"/>
    <p:sldId id="283" r:id="rId53"/>
    <p:sldId id="284" r:id="rId54"/>
    <p:sldId id="261" r:id="rId5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Arial Unicode MS" panose="02010600030101010101" charset="-122"/>
      <p:regular r:id="rId6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88524E8-F18D-4925-8788-3BA63FD10D9F}">
          <p14:sldIdLst>
            <p14:sldId id="256"/>
            <p14:sldId id="257"/>
            <p14:sldId id="289"/>
            <p14:sldId id="290"/>
            <p14:sldId id="292"/>
            <p14:sldId id="293"/>
            <p14:sldId id="297"/>
            <p14:sldId id="294"/>
            <p14:sldId id="295"/>
            <p14:sldId id="296"/>
            <p14:sldId id="259"/>
            <p14:sldId id="263"/>
            <p14:sldId id="264"/>
            <p14:sldId id="265"/>
            <p14:sldId id="269"/>
            <p14:sldId id="270"/>
            <p14:sldId id="271"/>
            <p14:sldId id="272"/>
            <p14:sldId id="266"/>
            <p14:sldId id="260"/>
            <p14:sldId id="288"/>
            <p14:sldId id="273"/>
            <p14:sldId id="287"/>
            <p14:sldId id="277"/>
            <p14:sldId id="278"/>
            <p14:sldId id="279"/>
            <p14:sldId id="275"/>
            <p14:sldId id="276"/>
            <p14:sldId id="262"/>
            <p14:sldId id="305"/>
            <p14:sldId id="306"/>
            <p14:sldId id="307"/>
            <p14:sldId id="308"/>
            <p14:sldId id="309"/>
            <p14:sldId id="310"/>
            <p14:sldId id="304"/>
            <p14:sldId id="300"/>
            <p14:sldId id="298"/>
            <p14:sldId id="299"/>
            <p14:sldId id="301"/>
            <p14:sldId id="302"/>
            <p14:sldId id="303"/>
            <p14:sldId id="280"/>
            <p14:sldId id="282"/>
            <p14:sldId id="281"/>
            <p14:sldId id="311"/>
            <p14:sldId id="312"/>
            <p14:sldId id="313"/>
            <p14:sldId id="267"/>
            <p14:sldId id="285"/>
            <p14:sldId id="286"/>
            <p14:sldId id="283"/>
            <p14:sldId id="284"/>
            <p14:sldId id="261"/>
          </p14:sldIdLst>
        </p14:section>
        <p14:section name="无标题节" id="{295C8A62-12AE-4459-83D9-E34DB479808F}">
          <p14:sldIdLst/>
        </p14:section>
      </p14:sectionLst>
    </p:ex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16" pos="386">
          <p15:clr>
            <a:srgbClr val="A4A3A4"/>
          </p15:clr>
        </p15:guide>
        <p15:guide id="17" pos="5375">
          <p15:clr>
            <a:srgbClr val="A4A3A4"/>
          </p15:clr>
        </p15:guide>
        <p15:guide id="18" orient="horz" pos="1620" userDrawn="1">
          <p15:clr>
            <a:srgbClr val="A4A3A4"/>
          </p15:clr>
        </p15:guide>
        <p15:guide id="19" orient="horz" pos="22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PTer_Tang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B38"/>
    <a:srgbClr val="151F29"/>
    <a:srgbClr val="FC611F"/>
    <a:srgbClr val="FFC543"/>
    <a:srgbClr val="F34D03"/>
    <a:srgbClr val="343A42"/>
    <a:srgbClr val="FEAF00"/>
    <a:srgbClr val="FFCC5B"/>
    <a:srgbClr val="EAA200"/>
    <a:srgbClr val="D69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0542" autoAdjust="0"/>
  </p:normalViewPr>
  <p:slideViewPr>
    <p:cSldViewPr snapToGrid="0">
      <p:cViewPr varScale="1">
        <p:scale>
          <a:sx n="150" d="100"/>
          <a:sy n="150" d="100"/>
        </p:scale>
        <p:origin x="366" y="120"/>
      </p:cViewPr>
      <p:guideLst>
        <p:guide pos="2880"/>
        <p:guide pos="386"/>
        <p:guide pos="5375"/>
        <p:guide orient="horz" pos="1620"/>
        <p:guide orient="horz" pos="22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3B35E-2B52-46A9-B487-11FFF08415F9}" type="datetimeFigureOut">
              <a:rPr lang="zh-CN" altLang="en-US" smtClean="0"/>
              <a:pPr/>
              <a:t>2017/5/27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6BF4F-2F03-42A8-A044-974FC80D27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08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CCFDA-07A8-45FD-A46A-DFD73DA7AABA}" type="datetimeFigureOut">
              <a:rPr lang="zh-CN" altLang="en-US" smtClean="0"/>
              <a:pPr/>
              <a:t>2017/5/27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DB06F-26D1-4B27-BADA-80ECDEEE8BC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691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03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278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027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Neo4j-Twitter-Graph-Visualization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633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053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986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1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849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pPr/>
              <a:t>2017/5/27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28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DAB2-564E-4532-81D9-99F974405A41}" type="datetime1">
              <a:rPr lang="zh-CN" altLang="en-US" smtClean="0"/>
              <a:pPr/>
              <a:t>2017/5/27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78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4B0C-A1BD-45C6-8646-14FE5DDBB0A6}" type="datetime1">
              <a:rPr lang="zh-CN" altLang="en-US" smtClean="0"/>
              <a:pPr/>
              <a:t>2017/5/27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237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D77D-49A0-4D11-AD82-4565438F9E92}" type="datetime1">
              <a:rPr lang="zh-CN" altLang="en-US" smtClean="0"/>
              <a:pPr/>
              <a:t>2017/5/27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2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3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4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090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pPr/>
              <a:t>2017/5/27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44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9472F-A5DA-4179-B9F8-99F9FACC98FA}" type="datetime1">
              <a:rPr lang="zh-CN" altLang="en-US" smtClean="0"/>
              <a:pPr/>
              <a:t>2017/5/27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9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0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1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15126A41-347E-4916-BBAE-EA725A5E32C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390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pPr/>
              <a:t>2017/5/27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643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16252-7B8A-42FB-B731-A593BE82547B}" type="datetime1">
              <a:rPr lang="zh-CN" altLang="en-US" smtClean="0"/>
              <a:pPr/>
              <a:t>2017/5/27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16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479A-F0E9-408E-AC96-12A50DF6DFD5}" type="datetime1">
              <a:rPr lang="zh-CN" altLang="en-US" smtClean="0"/>
              <a:pPr/>
              <a:t>2017/5/27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88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16493-6163-4328-B0E8-1451112E27BD}" type="datetime1">
              <a:rPr lang="zh-CN" altLang="en-US" smtClean="0"/>
              <a:pPr/>
              <a:t>2017/5/27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02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05B-AFAC-47C2-9CCD-15FF9FAC62EE}" type="datetime1">
              <a:rPr lang="zh-CN" altLang="en-US" smtClean="0"/>
              <a:pPr/>
              <a:t>2017/5/27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76CB3-27E0-44FC-A32A-88810EDA6F90}" type="datetime1">
              <a:rPr lang="zh-CN" altLang="en-US" smtClean="0"/>
              <a:pPr/>
              <a:t>2017/5/27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867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4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TextBox 1031"/>
          <p:cNvSpPr txBox="1"/>
          <p:nvPr/>
        </p:nvSpPr>
        <p:spPr>
          <a:xfrm>
            <a:off x="2505575" y="3284704"/>
            <a:ext cx="4132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1C2B38"/>
                </a:solidFill>
              </a:rPr>
              <a:t>The Pilot Of </a:t>
            </a:r>
            <a:r>
              <a:rPr lang="en-US" altLang="zh-CN" sz="4000" b="1" dirty="0" err="1" smtClean="0">
                <a:solidFill>
                  <a:srgbClr val="1C2B38"/>
                </a:solidFill>
              </a:rPr>
              <a:t>HBase</a:t>
            </a:r>
            <a:endParaRPr lang="zh-CN" altLang="en-US" sz="4000" b="1" dirty="0">
              <a:solidFill>
                <a:srgbClr val="1C2B38"/>
              </a:solidFill>
            </a:endParaRPr>
          </a:p>
        </p:txBody>
      </p:sp>
      <p:sp>
        <p:nvSpPr>
          <p:cNvPr id="1036" name="矩形 1035"/>
          <p:cNvSpPr/>
          <p:nvPr/>
        </p:nvSpPr>
        <p:spPr>
          <a:xfrm>
            <a:off x="2445264" y="4085936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1C2B38"/>
                </a:solidFill>
                <a:latin typeface="+mj-lt"/>
              </a:rPr>
              <a:t>2017.5</a:t>
            </a:r>
            <a:endParaRPr lang="zh-CN" altLang="en-US" dirty="0">
              <a:solidFill>
                <a:srgbClr val="1C2B38"/>
              </a:solidFill>
              <a:latin typeface="+mj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504725" y="4085936"/>
            <a:ext cx="901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1C2B38"/>
                </a:solidFill>
                <a:latin typeface="+mj-lt"/>
              </a:rPr>
              <a:t>XenRon</a:t>
            </a:r>
            <a:endParaRPr lang="zh-CN" altLang="en-US" dirty="0">
              <a:solidFill>
                <a:srgbClr val="1C2B38"/>
              </a:solidFill>
              <a:latin typeface="+mj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80" y="491313"/>
            <a:ext cx="3489888" cy="261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7257" y="191732"/>
            <a:ext cx="35237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Reduce Model #3</a:t>
            </a:r>
          </a:p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Chain-Mapper Chain-Reduce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050" name="Picture 2" descr="相关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743" y="899618"/>
            <a:ext cx="5435246" cy="407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40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44328" y="1287955"/>
            <a:ext cx="265534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</a:t>
            </a:r>
            <a:r>
              <a:rPr lang="en-US" altLang="zh-CN" sz="7200" b="1" dirty="0" smtClean="0">
                <a:solidFill>
                  <a:srgbClr val="1C2B38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909000" y="3911446"/>
            <a:ext cx="13260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NoSQL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96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5479" y="193152"/>
            <a:ext cx="25699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DB-Engines 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Ranking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1035"/>
          <p:cNvSpPr/>
          <p:nvPr/>
        </p:nvSpPr>
        <p:spPr>
          <a:xfrm>
            <a:off x="6965212" y="4666915"/>
            <a:ext cx="1917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>
                <a:solidFill>
                  <a:srgbClr val="1C2B38"/>
                </a:solidFill>
              </a:rPr>
              <a:t>http://db-engines.com/en/ranking</a:t>
            </a:r>
            <a:endParaRPr lang="zh-CN" altLang="en-US" sz="800" dirty="0">
              <a:solidFill>
                <a:srgbClr val="1C2B38"/>
              </a:solidFill>
            </a:endParaRPr>
          </a:p>
          <a:p>
            <a:r>
              <a:rPr lang="en-US" altLang="zh-CN" sz="800" dirty="0" smtClean="0">
                <a:solidFill>
                  <a:srgbClr val="1C2B38"/>
                </a:solidFill>
                <a:latin typeface="+mj-lt"/>
              </a:rPr>
              <a:t>http</a:t>
            </a:r>
            <a:r>
              <a:rPr lang="en-US" altLang="zh-CN" sz="800" dirty="0">
                <a:solidFill>
                  <a:srgbClr val="1C2B38"/>
                </a:solidFill>
                <a:latin typeface="+mj-lt"/>
              </a:rPr>
              <a:t>://</a:t>
            </a:r>
            <a:r>
              <a:rPr lang="en-US" altLang="zh-CN" sz="800" dirty="0" smtClean="0">
                <a:solidFill>
                  <a:srgbClr val="1C2B38"/>
                </a:solidFill>
                <a:latin typeface="+mj-lt"/>
              </a:rPr>
              <a:t>db-engines.com/en/ranking_trend</a:t>
            </a:r>
            <a:endParaRPr lang="zh-CN" altLang="en-US" sz="800" dirty="0">
              <a:solidFill>
                <a:srgbClr val="1C2B38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766" t="6366" r="7816" b="4748"/>
          <a:stretch/>
        </p:blipFill>
        <p:spPr>
          <a:xfrm>
            <a:off x="283464" y="914246"/>
            <a:ext cx="3651251" cy="3282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835" t="7232" r="5288" b="30666"/>
          <a:stretch/>
        </p:blipFill>
        <p:spPr>
          <a:xfrm>
            <a:off x="4159287" y="914246"/>
            <a:ext cx="4425950" cy="267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9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84063" y="193152"/>
            <a:ext cx="23727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History of 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SQL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9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644062"/>
            <a:ext cx="5619718" cy="421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97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864588" y="193152"/>
            <a:ext cx="18117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CAP 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Theorem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7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647700"/>
            <a:ext cx="4391025" cy="389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1035"/>
          <p:cNvSpPr/>
          <p:nvPr/>
        </p:nvSpPr>
        <p:spPr>
          <a:xfrm>
            <a:off x="6477000" y="4666915"/>
            <a:ext cx="16305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>
                <a:solidFill>
                  <a:srgbClr val="1C2B38"/>
                </a:solidFill>
              </a:rPr>
              <a:t>Professor Eric A. Brewer</a:t>
            </a:r>
          </a:p>
          <a:p>
            <a:r>
              <a:rPr lang="en-US" altLang="zh-CN" sz="800" dirty="0">
                <a:solidFill>
                  <a:srgbClr val="1C2B38"/>
                </a:solidFill>
              </a:rPr>
              <a:t>University of California at Berkeley</a:t>
            </a:r>
            <a:endParaRPr lang="zh-CN" altLang="en-US" sz="800" dirty="0">
              <a:solidFill>
                <a:srgbClr val="1C2B3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673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9096" y="214038"/>
            <a:ext cx="14253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Cassandra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313" y="2013098"/>
            <a:ext cx="3725919" cy="27973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971107"/>
            <a:ext cx="4933507" cy="370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8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2082" y="235302"/>
            <a:ext cx="13260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MongoDB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664677" y="1009215"/>
            <a:ext cx="40844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Official Website</a:t>
            </a:r>
            <a:r>
              <a:rPr lang="zh-CN" altLang="en-US" sz="1600" dirty="0">
                <a:solidFill>
                  <a:srgbClr val="1C2B38"/>
                </a:solidFill>
              </a:rPr>
              <a:t> </a:t>
            </a:r>
            <a:r>
              <a:rPr lang="en-US" altLang="zh-CN" sz="1600" dirty="0">
                <a:solidFill>
                  <a:srgbClr val="1C2B38"/>
                </a:solidFill>
              </a:rPr>
              <a:t>: https://www.mongodb.org</a:t>
            </a:r>
            <a:r>
              <a:rPr lang="en-US" altLang="zh-CN" sz="1600" dirty="0" smtClean="0">
                <a:solidFill>
                  <a:srgbClr val="1C2B38"/>
                </a:solidFill>
              </a:rPr>
              <a:t>/</a:t>
            </a:r>
          </a:p>
          <a:p>
            <a:r>
              <a:rPr lang="en-US" altLang="zh-CN" sz="1600" dirty="0" smtClean="0">
                <a:solidFill>
                  <a:srgbClr val="1C2B38"/>
                </a:solidFill>
              </a:rPr>
              <a:t>The latest stable Release : v3.0.4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5" y="912360"/>
            <a:ext cx="1410490" cy="43443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82" y="1690845"/>
            <a:ext cx="3137977" cy="9358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82" y="2723588"/>
            <a:ext cx="4175051" cy="20875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914" y="1593990"/>
            <a:ext cx="3445382" cy="11679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914" y="2723588"/>
            <a:ext cx="3701486" cy="9284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914" y="3651993"/>
            <a:ext cx="3169858" cy="63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2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2082" y="235302"/>
            <a:ext cx="13260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MongoDB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222" y="743712"/>
            <a:ext cx="5284538" cy="40835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794922"/>
            <a:ext cx="1769656" cy="132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5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5921" y="235302"/>
            <a:ext cx="856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Neo4j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48" y="743712"/>
            <a:ext cx="5821708" cy="416252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970" y="4736956"/>
            <a:ext cx="47361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C2B38"/>
                </a:solidFill>
              </a:rPr>
              <a:t>http://</a:t>
            </a:r>
            <a:r>
              <a:rPr lang="en-US" altLang="zh-CN" sz="1600" dirty="0" smtClean="0">
                <a:solidFill>
                  <a:srgbClr val="1C2B38"/>
                </a:solidFill>
              </a:rPr>
              <a:t>neo4j.com/docs/stable/cypher-query-lang.html</a:t>
            </a:r>
            <a:endParaRPr lang="en-US" altLang="zh-CN" sz="1600" dirty="0">
              <a:solidFill>
                <a:srgbClr val="1C2B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67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PART2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848320" y="3911446"/>
            <a:ext cx="34473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err="1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Hbase</a:t>
            </a:r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 A</a:t>
            </a:r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rchitecture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48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 flipH="1">
            <a:off x="559370" y="2234057"/>
            <a:ext cx="3896763" cy="858274"/>
            <a:chOff x="149428" y="1874598"/>
            <a:chExt cx="3896763" cy="858274"/>
          </a:xfrm>
          <a:solidFill>
            <a:srgbClr val="1C2B38"/>
          </a:solidFill>
        </p:grpSpPr>
        <p:sp>
          <p:nvSpPr>
            <p:cNvPr id="51" name="圆角矩形 50"/>
            <p:cNvSpPr/>
            <p:nvPr/>
          </p:nvSpPr>
          <p:spPr>
            <a:xfrm rot="10800000">
              <a:off x="399987" y="1874598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16200000">
              <a:off x="190576" y="2148552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5"/>
          <p:cNvGrpSpPr>
            <a:grpSpLocks/>
          </p:cNvGrpSpPr>
          <p:nvPr/>
        </p:nvGrpSpPr>
        <p:grpSpPr bwMode="auto">
          <a:xfrm>
            <a:off x="601709" y="1277655"/>
            <a:ext cx="3902075" cy="857250"/>
            <a:chOff x="258284" y="2184339"/>
            <a:chExt cx="3902236" cy="858274"/>
          </a:xfrm>
        </p:grpSpPr>
        <p:sp>
          <p:nvSpPr>
            <p:cNvPr id="42" name="圆角矩形 41"/>
            <p:cNvSpPr/>
            <p:nvPr/>
          </p:nvSpPr>
          <p:spPr>
            <a:xfrm>
              <a:off x="258284" y="2184339"/>
              <a:ext cx="3646637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3945303" y="2487267"/>
              <a:ext cx="174834" cy="255599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flipH="1">
            <a:off x="553897" y="4131851"/>
            <a:ext cx="3902236" cy="858274"/>
            <a:chOff x="2252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16200000">
              <a:off x="43400" y="2500579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54058" y="3175005"/>
            <a:ext cx="3902236" cy="858274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58" name="Line 21"/>
          <p:cNvSpPr>
            <a:spLocks noChangeShapeType="1"/>
          </p:cNvSpPr>
          <p:nvPr/>
        </p:nvSpPr>
        <p:spPr bwMode="auto">
          <a:xfrm flipH="1">
            <a:off x="1543426" y="248549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9" name="Line 22"/>
          <p:cNvSpPr>
            <a:spLocks noChangeShapeType="1"/>
          </p:cNvSpPr>
          <p:nvPr/>
        </p:nvSpPr>
        <p:spPr bwMode="auto">
          <a:xfrm flipH="1">
            <a:off x="1543426" y="248549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8" name="TextBox 2067"/>
          <p:cNvSpPr txBox="1"/>
          <p:nvPr/>
        </p:nvSpPr>
        <p:spPr>
          <a:xfrm flipH="1">
            <a:off x="3447369" y="1296288"/>
            <a:ext cx="841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362348" y="3186729"/>
            <a:ext cx="861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3411487" y="4174808"/>
            <a:ext cx="861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398511" y="2264035"/>
            <a:ext cx="841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58254" y="472086"/>
            <a:ext cx="4011840" cy="830997"/>
            <a:chOff x="2558254" y="691542"/>
            <a:chExt cx="4011840" cy="830997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9" y="691542"/>
              <a:ext cx="29311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 smtClean="0">
                  <a:solidFill>
                    <a:srgbClr val="1C2B38"/>
                  </a:solidFill>
                  <a:latin typeface="+mj-lt"/>
                </a:rPr>
                <a:t>CONTENTS</a:t>
              </a:r>
              <a:endParaRPr lang="zh-CN" altLang="en-US" sz="4800" b="1" dirty="0">
                <a:solidFill>
                  <a:srgbClr val="1C2B38"/>
                </a:solidFill>
                <a:latin typeface="+mj-lt"/>
              </a:endParaRP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1559226" y="1433168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NoSQL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98993" y="4331427"/>
            <a:ext cx="26387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</a:rPr>
              <a:t>HBase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Environment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86247" y="3330101"/>
            <a:ext cx="16642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err="1" smtClean="0">
                <a:solidFill>
                  <a:schemeClr val="bg1"/>
                </a:solidFill>
              </a:rPr>
              <a:t>Hbase</a:t>
            </a:r>
            <a:r>
              <a:rPr lang="en-US" altLang="zh-CN" sz="2400" dirty="0" smtClean="0">
                <a:solidFill>
                  <a:schemeClr val="bg1"/>
                </a:solidFill>
              </a:rPr>
              <a:t> Basic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665" y="3158510"/>
            <a:ext cx="1917361" cy="1837885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779685" y="2432361"/>
            <a:ext cx="2582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err="1" smtClean="0">
                <a:solidFill>
                  <a:schemeClr val="bg1"/>
                </a:solidFill>
              </a:rPr>
              <a:t>HBase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Architecture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57" name="组合 52"/>
          <p:cNvGrpSpPr/>
          <p:nvPr/>
        </p:nvGrpSpPr>
        <p:grpSpPr>
          <a:xfrm rot="10800000" flipH="1">
            <a:off x="4896749" y="1255269"/>
            <a:ext cx="3902236" cy="858274"/>
            <a:chOff x="2252" y="2211771"/>
            <a:chExt cx="3902236" cy="85827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58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4"/>
            <p:cNvSpPr/>
            <p:nvPr/>
          </p:nvSpPr>
          <p:spPr>
            <a:xfrm rot="16200000">
              <a:off x="43400" y="2500579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矩形 44"/>
          <p:cNvSpPr/>
          <p:nvPr/>
        </p:nvSpPr>
        <p:spPr>
          <a:xfrm>
            <a:off x="6647811" y="1411379"/>
            <a:ext cx="13099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Use Case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196164" y="1303083"/>
            <a:ext cx="861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05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62" name="组合 52"/>
          <p:cNvGrpSpPr/>
          <p:nvPr/>
        </p:nvGrpSpPr>
        <p:grpSpPr>
          <a:xfrm rot="10800000" flipH="1">
            <a:off x="4896749" y="2206890"/>
            <a:ext cx="3902236" cy="858274"/>
            <a:chOff x="2252" y="2211771"/>
            <a:chExt cx="3902236" cy="85827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3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4"/>
            <p:cNvSpPr/>
            <p:nvPr/>
          </p:nvSpPr>
          <p:spPr>
            <a:xfrm rot="16200000">
              <a:off x="43400" y="2500579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矩形 44"/>
          <p:cNvSpPr/>
          <p:nvPr/>
        </p:nvSpPr>
        <p:spPr>
          <a:xfrm>
            <a:off x="6488590" y="2332224"/>
            <a:ext cx="1628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Quick Start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196164" y="2223928"/>
            <a:ext cx="861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06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30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23064" y="224902"/>
            <a:ext cx="1199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BigTable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1035"/>
          <p:cNvSpPr/>
          <p:nvPr/>
        </p:nvSpPr>
        <p:spPr>
          <a:xfrm>
            <a:off x="6499247" y="4854113"/>
            <a:ext cx="23246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>
                <a:solidFill>
                  <a:srgbClr val="1C2B38"/>
                </a:solidFill>
                <a:latin typeface="+mj-lt"/>
              </a:rPr>
              <a:t>https://</a:t>
            </a:r>
            <a:r>
              <a:rPr lang="en-US" altLang="zh-CN" sz="800" dirty="0" smtClean="0">
                <a:solidFill>
                  <a:srgbClr val="1C2B38"/>
                </a:solidFill>
                <a:latin typeface="+mj-lt"/>
              </a:rPr>
              <a:t>research.google.com/archive/bigtable.html</a:t>
            </a:r>
            <a:endParaRPr lang="zh-CN" altLang="en-US" sz="800" dirty="0">
              <a:solidFill>
                <a:srgbClr val="1C2B38"/>
              </a:solidFill>
              <a:latin typeface="+mj-lt"/>
            </a:endParaRPr>
          </a:p>
        </p:txBody>
      </p:sp>
      <p:pic>
        <p:nvPicPr>
          <p:cNvPr id="1026" name="Picture 2" descr="“google bigtable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25" y="625012"/>
            <a:ext cx="609600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56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28645" y="193071"/>
            <a:ext cx="7264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Java</a:t>
            </a:r>
            <a:endParaRPr lang="zh-CN" altLang="en-US" sz="2000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180" y="743712"/>
            <a:ext cx="5305425" cy="3390900"/>
          </a:xfrm>
          <a:prstGeom prst="rect">
            <a:avLst/>
          </a:prstGeom>
        </p:spPr>
      </p:pic>
      <p:sp>
        <p:nvSpPr>
          <p:cNvPr id="9" name="TextBox 4110"/>
          <p:cNvSpPr txBox="1"/>
          <p:nvPr/>
        </p:nvSpPr>
        <p:spPr>
          <a:xfrm>
            <a:off x="3053864" y="4342017"/>
            <a:ext cx="473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1C2B38"/>
                </a:solidFill>
              </a:rPr>
              <a:t>http://www.oracle.com/technetwork/java/eol-135779.html</a:t>
            </a:r>
            <a:endParaRPr lang="en-US" altLang="zh-CN" sz="1400" b="1" dirty="0">
              <a:solidFill>
                <a:srgbClr val="1C2B38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920261"/>
            <a:ext cx="1465426" cy="156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8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4939" y="224902"/>
            <a:ext cx="2026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HBase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Versions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95" y="743712"/>
            <a:ext cx="4119149" cy="4203042"/>
          </a:xfrm>
          <a:prstGeom prst="rect">
            <a:avLst/>
          </a:prstGeom>
        </p:spPr>
      </p:pic>
      <p:sp>
        <p:nvSpPr>
          <p:cNvPr id="8" name="矩形 1035"/>
          <p:cNvSpPr/>
          <p:nvPr/>
        </p:nvSpPr>
        <p:spPr>
          <a:xfrm>
            <a:off x="6791347" y="4731310"/>
            <a:ext cx="213712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>
                <a:solidFill>
                  <a:srgbClr val="1C2B38"/>
                </a:solidFill>
                <a:latin typeface="+mj-lt"/>
              </a:rPr>
              <a:t>https://hbase.apache.org/book.html#hadoop</a:t>
            </a:r>
            <a:endParaRPr lang="zh-CN" altLang="en-US" sz="800" dirty="0">
              <a:solidFill>
                <a:srgbClr val="1C2B3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15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4939" y="224902"/>
            <a:ext cx="2026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HBase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Versions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1035"/>
          <p:cNvSpPr/>
          <p:nvPr/>
        </p:nvSpPr>
        <p:spPr>
          <a:xfrm>
            <a:off x="6791347" y="4731310"/>
            <a:ext cx="17203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>
                <a:solidFill>
                  <a:srgbClr val="1C2B38"/>
                </a:solidFill>
                <a:latin typeface="+mj-lt"/>
              </a:rPr>
              <a:t>https://</a:t>
            </a:r>
            <a:r>
              <a:rPr lang="en-US" altLang="zh-CN" sz="800" dirty="0" smtClean="0">
                <a:solidFill>
                  <a:srgbClr val="1C2B38"/>
                </a:solidFill>
                <a:latin typeface="+mj-lt"/>
              </a:rPr>
              <a:t>hbase.apache.org/book.html</a:t>
            </a:r>
            <a:endParaRPr lang="zh-CN" altLang="en-US" sz="800" dirty="0">
              <a:solidFill>
                <a:srgbClr val="1C2B38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56" y="738381"/>
            <a:ext cx="6212563" cy="39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5043" y="222602"/>
            <a:ext cx="15263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architecture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098" name="Picture 2" descr="相关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5" y="1035812"/>
            <a:ext cx="5038725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94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5043" y="222602"/>
            <a:ext cx="15263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architecture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3" y="1027819"/>
            <a:ext cx="7485321" cy="378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5043" y="222602"/>
            <a:ext cx="15263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architecture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912" y="1190130"/>
            <a:ext cx="5410576" cy="337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3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“hbase architecture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78" y="1010002"/>
            <a:ext cx="68770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26"/>
          <p:cNvSpPr/>
          <p:nvPr/>
        </p:nvSpPr>
        <p:spPr>
          <a:xfrm>
            <a:off x="502920" y="256082"/>
            <a:ext cx="15263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architecture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310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相关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306512"/>
            <a:ext cx="689610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26"/>
          <p:cNvSpPr/>
          <p:nvPr/>
        </p:nvSpPr>
        <p:spPr>
          <a:xfrm>
            <a:off x="502920" y="256082"/>
            <a:ext cx="15263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architecture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874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PART3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467369" y="3911446"/>
            <a:ext cx="22092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err="1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HBase</a:t>
            </a:r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 Basic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100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090696" y="1287955"/>
            <a:ext cx="296260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Review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861906" y="3911446"/>
            <a:ext cx="1420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405246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0013" y="214038"/>
            <a:ext cx="18982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Column Family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050" name="Picture 2" descr="“hbase column families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36" y="743712"/>
            <a:ext cx="7858053" cy="406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23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0013" y="214038"/>
            <a:ext cx="18982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Column Family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074" name="Picture 2" descr="“hbase column families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" y="1150572"/>
            <a:ext cx="8147515" cy="357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7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0013" y="214038"/>
            <a:ext cx="18982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Column Family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" y="872941"/>
            <a:ext cx="7909577" cy="18252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" y="2813197"/>
            <a:ext cx="7909577" cy="219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8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68218" y="214038"/>
            <a:ext cx="8274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Table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1035"/>
          <p:cNvSpPr/>
          <p:nvPr/>
        </p:nvSpPr>
        <p:spPr>
          <a:xfrm>
            <a:off x="263752" y="859416"/>
            <a:ext cx="3183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1C2B38"/>
                </a:solidFill>
              </a:rPr>
              <a:t>Rowkey</a:t>
            </a:r>
            <a:r>
              <a:rPr lang="en-US" altLang="zh-CN" sz="1400" dirty="0">
                <a:solidFill>
                  <a:srgbClr val="1C2B38"/>
                </a:solidFill>
              </a:rPr>
              <a:t> + column + timestamp -&gt; </a:t>
            </a:r>
            <a:r>
              <a:rPr lang="en-US" altLang="zh-CN" sz="1400" dirty="0" smtClean="0">
                <a:solidFill>
                  <a:srgbClr val="1C2B38"/>
                </a:solidFill>
              </a:rPr>
              <a:t>value</a:t>
            </a:r>
            <a:endParaRPr lang="zh-CN" altLang="en-US" sz="1400" dirty="0">
              <a:solidFill>
                <a:srgbClr val="1C2B38"/>
              </a:solidFill>
              <a:latin typeface="+mj-lt"/>
            </a:endParaRPr>
          </a:p>
        </p:txBody>
      </p:sp>
      <p:pic>
        <p:nvPicPr>
          <p:cNvPr id="4098" name="Picture 2" descr="相关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18" y="1282897"/>
            <a:ext cx="7107104" cy="357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93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68218" y="214038"/>
            <a:ext cx="8274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Table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87" y="1762577"/>
            <a:ext cx="8345853" cy="2748588"/>
          </a:xfrm>
          <a:prstGeom prst="rect">
            <a:avLst/>
          </a:prstGeom>
        </p:spPr>
      </p:pic>
      <p:sp>
        <p:nvSpPr>
          <p:cNvPr id="8" name="矩形 1035"/>
          <p:cNvSpPr/>
          <p:nvPr/>
        </p:nvSpPr>
        <p:spPr>
          <a:xfrm>
            <a:off x="361187" y="1099256"/>
            <a:ext cx="3183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1C2B38"/>
                </a:solidFill>
              </a:rPr>
              <a:t>Rowkey</a:t>
            </a:r>
            <a:r>
              <a:rPr lang="en-US" altLang="zh-CN" sz="1400" dirty="0">
                <a:solidFill>
                  <a:srgbClr val="1C2B38"/>
                </a:solidFill>
              </a:rPr>
              <a:t> + column + timestamp -&gt; </a:t>
            </a:r>
            <a:r>
              <a:rPr lang="en-US" altLang="zh-CN" sz="1400" dirty="0" smtClean="0">
                <a:solidFill>
                  <a:srgbClr val="1C2B38"/>
                </a:solidFill>
              </a:rPr>
              <a:t>value</a:t>
            </a:r>
            <a:endParaRPr lang="zh-CN" altLang="en-US" sz="1400" dirty="0">
              <a:solidFill>
                <a:srgbClr val="1C2B3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096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23389" y="214038"/>
            <a:ext cx="2371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RDBMS VS </a:t>
            </a:r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HBase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89" y="1208504"/>
            <a:ext cx="8310622" cy="328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43937" y="214038"/>
            <a:ext cx="9557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HBase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矩形 1035"/>
          <p:cNvSpPr/>
          <p:nvPr/>
        </p:nvSpPr>
        <p:spPr>
          <a:xfrm>
            <a:off x="361187" y="1099256"/>
            <a:ext cx="8460523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1C2B38"/>
                </a:solidFill>
              </a:rPr>
              <a:t>General  </a:t>
            </a:r>
            <a:r>
              <a:rPr lang="en-US" altLang="zh-CN" sz="1400" dirty="0" err="1">
                <a:solidFill>
                  <a:srgbClr val="1C2B38"/>
                </a:solidFill>
              </a:rPr>
              <a:t>HBase</a:t>
            </a:r>
            <a:r>
              <a:rPr lang="en-US" altLang="zh-CN" sz="1400" dirty="0">
                <a:solidFill>
                  <a:srgbClr val="1C2B38"/>
                </a:solidFill>
              </a:rPr>
              <a:t> shell commands</a:t>
            </a:r>
          </a:p>
          <a:p>
            <a:endParaRPr lang="en-US" altLang="zh-CN" sz="1400" dirty="0">
              <a:solidFill>
                <a:srgbClr val="1C2B38"/>
              </a:solidFill>
            </a:endParaRPr>
          </a:p>
          <a:p>
            <a:r>
              <a:rPr lang="en-US" altLang="zh-CN" sz="1400" dirty="0" smtClean="0">
                <a:solidFill>
                  <a:srgbClr val="1C2B38"/>
                </a:solidFill>
              </a:rPr>
              <a:t>status</a:t>
            </a:r>
          </a:p>
          <a:p>
            <a:r>
              <a:rPr lang="en-US" altLang="zh-CN" sz="1400" dirty="0" smtClean="0">
                <a:solidFill>
                  <a:srgbClr val="1C2B38"/>
                </a:solidFill>
              </a:rPr>
              <a:t>Show </a:t>
            </a:r>
            <a:r>
              <a:rPr lang="en-US" altLang="zh-CN" sz="1400" dirty="0">
                <a:solidFill>
                  <a:srgbClr val="1C2B38"/>
                </a:solidFill>
              </a:rPr>
              <a:t>cluster status. Can be ‘summary’, ‘simple’, or ‘detailed’. The</a:t>
            </a:r>
          </a:p>
          <a:p>
            <a:r>
              <a:rPr lang="en-US" altLang="zh-CN" sz="1400" dirty="0">
                <a:solidFill>
                  <a:srgbClr val="1C2B38"/>
                </a:solidFill>
              </a:rPr>
              <a:t>default is ‘summary’.</a:t>
            </a:r>
          </a:p>
          <a:p>
            <a:r>
              <a:rPr lang="en-US" altLang="zh-CN" sz="1400" dirty="0" err="1">
                <a:solidFill>
                  <a:srgbClr val="1C2B38"/>
                </a:solidFill>
              </a:rPr>
              <a:t>hbase</a:t>
            </a:r>
            <a:r>
              <a:rPr lang="en-US" altLang="zh-CN" sz="1400" dirty="0">
                <a:solidFill>
                  <a:srgbClr val="1C2B38"/>
                </a:solidFill>
              </a:rPr>
              <a:t>&gt; status</a:t>
            </a:r>
          </a:p>
          <a:p>
            <a:r>
              <a:rPr lang="en-US" altLang="zh-CN" sz="1400" dirty="0" err="1">
                <a:solidFill>
                  <a:srgbClr val="1C2B38"/>
                </a:solidFill>
              </a:rPr>
              <a:t>hbase</a:t>
            </a:r>
            <a:r>
              <a:rPr lang="en-US" altLang="zh-CN" sz="1400" dirty="0">
                <a:solidFill>
                  <a:srgbClr val="1C2B38"/>
                </a:solidFill>
              </a:rPr>
              <a:t>&gt; status ‘simple’</a:t>
            </a:r>
          </a:p>
          <a:p>
            <a:r>
              <a:rPr lang="en-US" altLang="zh-CN" sz="1400" dirty="0" err="1">
                <a:solidFill>
                  <a:srgbClr val="1C2B38"/>
                </a:solidFill>
              </a:rPr>
              <a:t>hbase</a:t>
            </a:r>
            <a:r>
              <a:rPr lang="en-US" altLang="zh-CN" sz="1400" dirty="0">
                <a:solidFill>
                  <a:srgbClr val="1C2B38"/>
                </a:solidFill>
              </a:rPr>
              <a:t>&gt; status ‘summary’</a:t>
            </a:r>
          </a:p>
          <a:p>
            <a:r>
              <a:rPr lang="en-US" altLang="zh-CN" sz="1400" dirty="0" err="1">
                <a:solidFill>
                  <a:srgbClr val="1C2B38"/>
                </a:solidFill>
              </a:rPr>
              <a:t>hbase</a:t>
            </a:r>
            <a:r>
              <a:rPr lang="en-US" altLang="zh-CN" sz="1400" dirty="0">
                <a:solidFill>
                  <a:srgbClr val="1C2B38"/>
                </a:solidFill>
              </a:rPr>
              <a:t>&gt; status ‘detailed’</a:t>
            </a:r>
          </a:p>
          <a:p>
            <a:endParaRPr lang="en-US" altLang="zh-CN" sz="1400" dirty="0">
              <a:solidFill>
                <a:srgbClr val="1C2B38"/>
              </a:solidFill>
            </a:endParaRPr>
          </a:p>
          <a:p>
            <a:r>
              <a:rPr lang="en-US" altLang="zh-CN" sz="1400" dirty="0" smtClean="0">
                <a:solidFill>
                  <a:srgbClr val="1C2B38"/>
                </a:solidFill>
              </a:rPr>
              <a:t>version</a:t>
            </a:r>
          </a:p>
          <a:p>
            <a:r>
              <a:rPr lang="en-US" altLang="zh-CN" sz="1400" dirty="0" smtClean="0">
                <a:solidFill>
                  <a:srgbClr val="1C2B38"/>
                </a:solidFill>
              </a:rPr>
              <a:t>Output </a:t>
            </a:r>
            <a:r>
              <a:rPr lang="en-US" altLang="zh-CN" sz="1400" dirty="0">
                <a:solidFill>
                  <a:srgbClr val="1C2B38"/>
                </a:solidFill>
              </a:rPr>
              <a:t>this </a:t>
            </a:r>
            <a:r>
              <a:rPr lang="en-US" altLang="zh-CN" sz="1400" dirty="0" err="1">
                <a:solidFill>
                  <a:srgbClr val="1C2B38"/>
                </a:solidFill>
              </a:rPr>
              <a:t>HBase</a:t>
            </a:r>
            <a:r>
              <a:rPr lang="en-US" altLang="zh-CN" sz="1400" dirty="0">
                <a:solidFill>
                  <a:srgbClr val="1C2B38"/>
                </a:solidFill>
              </a:rPr>
              <a:t> </a:t>
            </a:r>
            <a:r>
              <a:rPr lang="en-US" altLang="zh-CN" sz="1400" dirty="0" err="1">
                <a:solidFill>
                  <a:srgbClr val="1C2B38"/>
                </a:solidFill>
              </a:rPr>
              <a:t>versionUsage</a:t>
            </a:r>
            <a:r>
              <a:rPr lang="en-US" altLang="zh-CN" sz="1400" dirty="0">
                <a:solidFill>
                  <a:srgbClr val="1C2B38"/>
                </a:solidFill>
              </a:rPr>
              <a:t>:</a:t>
            </a:r>
          </a:p>
          <a:p>
            <a:r>
              <a:rPr lang="en-US" altLang="zh-CN" sz="1400" dirty="0" err="1">
                <a:solidFill>
                  <a:srgbClr val="1C2B38"/>
                </a:solidFill>
              </a:rPr>
              <a:t>hbase</a:t>
            </a:r>
            <a:r>
              <a:rPr lang="en-US" altLang="zh-CN" sz="1400" dirty="0">
                <a:solidFill>
                  <a:srgbClr val="1C2B38"/>
                </a:solidFill>
              </a:rPr>
              <a:t>&gt; version</a:t>
            </a:r>
          </a:p>
          <a:p>
            <a:endParaRPr lang="en-US" altLang="zh-CN" sz="1400" dirty="0">
              <a:solidFill>
                <a:srgbClr val="1C2B38"/>
              </a:solidFill>
            </a:endParaRPr>
          </a:p>
          <a:p>
            <a:r>
              <a:rPr lang="en-US" altLang="zh-CN" sz="1400" dirty="0" err="1" smtClean="0">
                <a:solidFill>
                  <a:srgbClr val="1C2B38"/>
                </a:solidFill>
              </a:rPr>
              <a:t>whoami</a:t>
            </a:r>
            <a:endParaRPr lang="en-US" altLang="zh-CN" sz="1400" dirty="0" smtClean="0">
              <a:solidFill>
                <a:srgbClr val="1C2B38"/>
              </a:solidFill>
            </a:endParaRPr>
          </a:p>
          <a:p>
            <a:r>
              <a:rPr lang="en-US" altLang="zh-CN" sz="1400" dirty="0" smtClean="0">
                <a:solidFill>
                  <a:srgbClr val="1C2B38"/>
                </a:solidFill>
              </a:rPr>
              <a:t>Show </a:t>
            </a:r>
            <a:r>
              <a:rPr lang="en-US" altLang="zh-CN" sz="1400" dirty="0">
                <a:solidFill>
                  <a:srgbClr val="1C2B38"/>
                </a:solidFill>
              </a:rPr>
              <a:t>the current </a:t>
            </a:r>
            <a:r>
              <a:rPr lang="en-US" altLang="zh-CN" sz="1400" dirty="0" err="1">
                <a:solidFill>
                  <a:srgbClr val="1C2B38"/>
                </a:solidFill>
              </a:rPr>
              <a:t>hbase</a:t>
            </a:r>
            <a:r>
              <a:rPr lang="en-US" altLang="zh-CN" sz="1400" dirty="0">
                <a:solidFill>
                  <a:srgbClr val="1C2B38"/>
                </a:solidFill>
              </a:rPr>
              <a:t> </a:t>
            </a:r>
            <a:r>
              <a:rPr lang="en-US" altLang="zh-CN" sz="1400" dirty="0" err="1">
                <a:solidFill>
                  <a:srgbClr val="1C2B38"/>
                </a:solidFill>
              </a:rPr>
              <a:t>user.Usage</a:t>
            </a:r>
            <a:r>
              <a:rPr lang="en-US" altLang="zh-CN" sz="1400" dirty="0">
                <a:solidFill>
                  <a:srgbClr val="1C2B38"/>
                </a:solidFill>
              </a:rPr>
              <a:t>:</a:t>
            </a:r>
          </a:p>
          <a:p>
            <a:r>
              <a:rPr lang="en-US" altLang="zh-CN" sz="1400" dirty="0" err="1">
                <a:solidFill>
                  <a:srgbClr val="1C2B38"/>
                </a:solidFill>
              </a:rPr>
              <a:t>hbase</a:t>
            </a:r>
            <a:r>
              <a:rPr lang="en-US" altLang="zh-CN" sz="1400" dirty="0">
                <a:solidFill>
                  <a:srgbClr val="1C2B38"/>
                </a:solidFill>
              </a:rPr>
              <a:t>&gt; </a:t>
            </a:r>
            <a:r>
              <a:rPr lang="en-US" altLang="zh-CN" sz="1400" dirty="0" err="1">
                <a:solidFill>
                  <a:srgbClr val="1C2B38"/>
                </a:solidFill>
              </a:rPr>
              <a:t>whoami</a:t>
            </a:r>
            <a:endParaRPr lang="zh-CN" altLang="en-US" sz="1400" dirty="0">
              <a:solidFill>
                <a:srgbClr val="1C2B3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197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8792" y="207612"/>
            <a:ext cx="24432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RDBMS VS NoSQL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89" y="857010"/>
            <a:ext cx="713522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8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8779" y="192622"/>
            <a:ext cx="29129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Disparate Data 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Sources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419" y="622712"/>
            <a:ext cx="5037007" cy="412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8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17451" y="222602"/>
            <a:ext cx="34852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Write Heavy VS Read Heavy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61"/>
          <a:stretch/>
        </p:blipFill>
        <p:spPr>
          <a:xfrm>
            <a:off x="1044940" y="622711"/>
            <a:ext cx="6604308" cy="422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9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10667" y="203552"/>
            <a:ext cx="10278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Review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80" y="743712"/>
            <a:ext cx="6304680" cy="415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9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0082" y="200117"/>
            <a:ext cx="15712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Hbase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Shell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074" name="Picture 2" descr="“hbase shell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" y="1068653"/>
            <a:ext cx="8386326" cy="343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1035"/>
          <p:cNvSpPr/>
          <p:nvPr/>
        </p:nvSpPr>
        <p:spPr>
          <a:xfrm>
            <a:off x="98128" y="4584468"/>
            <a:ext cx="84830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1C2B38"/>
                </a:solidFill>
              </a:rPr>
              <a:t>https://</a:t>
            </a:r>
            <a:r>
              <a:rPr lang="en-US" altLang="zh-CN" sz="1400" dirty="0" smtClean="0">
                <a:solidFill>
                  <a:srgbClr val="1C2B38"/>
                </a:solidFill>
              </a:rPr>
              <a:t>hbase.apache.org/book.html#shell</a:t>
            </a:r>
            <a:endParaRPr lang="en-US" altLang="zh-CN" sz="1400" dirty="0" smtClean="0">
              <a:solidFill>
                <a:srgbClr val="1C2B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51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28914" y="222602"/>
            <a:ext cx="1213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Java API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矩形 1035"/>
          <p:cNvSpPr/>
          <p:nvPr/>
        </p:nvSpPr>
        <p:spPr>
          <a:xfrm>
            <a:off x="98128" y="4584468"/>
            <a:ext cx="84830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1C2B38"/>
                </a:solidFill>
              </a:rPr>
              <a:t>https://</a:t>
            </a:r>
            <a:r>
              <a:rPr lang="en-US" altLang="zh-CN" sz="1400" dirty="0" smtClean="0">
                <a:solidFill>
                  <a:srgbClr val="1C2B38"/>
                </a:solidFill>
              </a:rPr>
              <a:t>hbase.apache.org/book.html#jdo</a:t>
            </a:r>
          </a:p>
          <a:p>
            <a:r>
              <a:rPr lang="en-US" altLang="zh-CN" sz="1400" dirty="0">
                <a:solidFill>
                  <a:srgbClr val="1C2B38"/>
                </a:solidFill>
                <a:latin typeface="+mj-lt"/>
              </a:rPr>
              <a:t>https://hbase.apache.org/apidocs/index.html</a:t>
            </a:r>
            <a:endParaRPr lang="zh-CN" altLang="en-US" sz="1400" dirty="0">
              <a:solidFill>
                <a:srgbClr val="1C2B38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8" y="779698"/>
            <a:ext cx="3869549" cy="37562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457" y="781187"/>
            <a:ext cx="5096080" cy="375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5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9905" y="207612"/>
            <a:ext cx="1946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Thrift / RESTful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7170" name="Picture 2" descr="“hbase thrift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162" y="743712"/>
            <a:ext cx="5352033" cy="413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2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44328" y="1287955"/>
            <a:ext cx="265534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</a:t>
            </a:r>
            <a:r>
              <a:rPr lang="en-US" altLang="zh-CN" sz="7200" b="1" dirty="0" smtClean="0">
                <a:solidFill>
                  <a:srgbClr val="1C2B38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807030" y="3911446"/>
            <a:ext cx="35299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err="1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HBase</a:t>
            </a:r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 Environment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769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7760" y="195834"/>
            <a:ext cx="9973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Docker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9" y="1485284"/>
            <a:ext cx="74104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8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75318" y="195834"/>
            <a:ext cx="10422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Web UI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5122" name="Picture 2" descr="“hbase web ui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664600"/>
            <a:ext cx="5771649" cy="424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02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0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PART5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719044" y="3911446"/>
            <a:ext cx="17059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Use Case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097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65203" y="214038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Use Case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33" y="1022044"/>
            <a:ext cx="6916115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2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65203" y="214038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Use Case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899489"/>
            <a:ext cx="4528379" cy="2548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107" y="2381011"/>
            <a:ext cx="4511307" cy="253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9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0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PART6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535919" y="3911446"/>
            <a:ext cx="20721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Quick Start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430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8989" y="235302"/>
            <a:ext cx="8851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HDFS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76" y="919108"/>
            <a:ext cx="4347742" cy="26695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079" y="2136116"/>
            <a:ext cx="4110425" cy="26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74679" y="198170"/>
            <a:ext cx="1457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Quick Start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62" y="1190660"/>
            <a:ext cx="7123276" cy="300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8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9"/>
          <p:cNvSpPr/>
          <p:nvPr/>
        </p:nvSpPr>
        <p:spPr>
          <a:xfrm>
            <a:off x="283464" y="914256"/>
            <a:ext cx="633958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1C2B38"/>
                </a:solidFill>
              </a:rPr>
              <a:t>hbase</a:t>
            </a:r>
            <a:r>
              <a:rPr lang="en-US" altLang="zh-CN" sz="1600" dirty="0">
                <a:solidFill>
                  <a:srgbClr val="1C2B38"/>
                </a:solidFill>
              </a:rPr>
              <a:t>(main):</a:t>
            </a:r>
            <a:r>
              <a:rPr lang="en-US" altLang="zh-CN" sz="1600" dirty="0" smtClean="0">
                <a:solidFill>
                  <a:srgbClr val="1C2B38"/>
                </a:solidFill>
              </a:rPr>
              <a:t>0xx:0&gt;status</a:t>
            </a:r>
          </a:p>
          <a:p>
            <a:r>
              <a:rPr lang="en-US" altLang="zh-CN" sz="1600" dirty="0" err="1" smtClean="0">
                <a:solidFill>
                  <a:srgbClr val="1C2B38"/>
                </a:solidFill>
              </a:rPr>
              <a:t>hbase</a:t>
            </a:r>
            <a:r>
              <a:rPr lang="en-US" altLang="zh-CN" sz="1600" dirty="0" smtClean="0">
                <a:solidFill>
                  <a:srgbClr val="1C2B38"/>
                </a:solidFill>
              </a:rPr>
              <a:t>(main</a:t>
            </a:r>
            <a:r>
              <a:rPr lang="en-US" altLang="zh-CN" sz="1600" dirty="0">
                <a:solidFill>
                  <a:srgbClr val="1C2B38"/>
                </a:solidFill>
              </a:rPr>
              <a:t>):</a:t>
            </a:r>
            <a:r>
              <a:rPr lang="en-US" altLang="zh-CN" sz="1600" dirty="0" smtClean="0">
                <a:solidFill>
                  <a:srgbClr val="1C2B38"/>
                </a:solidFill>
              </a:rPr>
              <a:t>0xx:0&gt;version</a:t>
            </a:r>
          </a:p>
          <a:p>
            <a:r>
              <a:rPr lang="en-US" altLang="zh-CN" sz="1600" dirty="0" err="1" smtClean="0">
                <a:solidFill>
                  <a:srgbClr val="1C2B38"/>
                </a:solidFill>
              </a:rPr>
              <a:t>hbase</a:t>
            </a:r>
            <a:r>
              <a:rPr lang="en-US" altLang="zh-CN" sz="1600" dirty="0" smtClean="0">
                <a:solidFill>
                  <a:srgbClr val="1C2B38"/>
                </a:solidFill>
              </a:rPr>
              <a:t>(main</a:t>
            </a:r>
            <a:r>
              <a:rPr lang="en-US" altLang="zh-CN" sz="1600" dirty="0">
                <a:solidFill>
                  <a:srgbClr val="1C2B38"/>
                </a:solidFill>
              </a:rPr>
              <a:t>):0xx:0&gt;create '</a:t>
            </a:r>
            <a:r>
              <a:rPr lang="en-US" altLang="zh-CN" sz="1600" dirty="0" err="1">
                <a:solidFill>
                  <a:srgbClr val="1C2B38"/>
                </a:solidFill>
              </a:rPr>
              <a:t>member','member_id','address','info</a:t>
            </a:r>
            <a:r>
              <a:rPr lang="en-US" altLang="zh-CN" sz="1600" dirty="0">
                <a:solidFill>
                  <a:srgbClr val="1C2B38"/>
                </a:solidFill>
              </a:rPr>
              <a:t>'</a:t>
            </a:r>
          </a:p>
          <a:p>
            <a:r>
              <a:rPr lang="en-US" altLang="zh-CN" sz="1600" dirty="0" err="1">
                <a:solidFill>
                  <a:srgbClr val="1C2B38"/>
                </a:solidFill>
              </a:rPr>
              <a:t>hbase</a:t>
            </a:r>
            <a:r>
              <a:rPr lang="en-US" altLang="zh-CN" sz="1600" dirty="0">
                <a:solidFill>
                  <a:srgbClr val="1C2B38"/>
                </a:solidFill>
              </a:rPr>
              <a:t>(main):0xx:0&gt;list</a:t>
            </a:r>
          </a:p>
          <a:p>
            <a:r>
              <a:rPr lang="en-US" altLang="zh-CN" sz="1600" dirty="0" err="1">
                <a:solidFill>
                  <a:srgbClr val="1C2B38"/>
                </a:solidFill>
              </a:rPr>
              <a:t>hbase</a:t>
            </a:r>
            <a:r>
              <a:rPr lang="en-US" altLang="zh-CN" sz="1600" dirty="0">
                <a:solidFill>
                  <a:srgbClr val="1C2B38"/>
                </a:solidFill>
              </a:rPr>
              <a:t>(main):0xx:0&gt;describe </a:t>
            </a:r>
            <a:r>
              <a:rPr lang="en-US" altLang="zh-CN" sz="1600" dirty="0" smtClean="0">
                <a:solidFill>
                  <a:srgbClr val="1C2B38"/>
                </a:solidFill>
              </a:rPr>
              <a:t>'member‘</a:t>
            </a:r>
          </a:p>
          <a:p>
            <a:endParaRPr lang="en-US" altLang="zh-CN" sz="1600" dirty="0">
              <a:solidFill>
                <a:srgbClr val="1C2B38"/>
              </a:solidFill>
            </a:endParaRPr>
          </a:p>
          <a:p>
            <a:endParaRPr lang="en-US" altLang="zh-CN" sz="1600" dirty="0" smtClean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https://hbase.apache.org/book.html</a:t>
            </a:r>
          </a:p>
        </p:txBody>
      </p:sp>
      <p:sp>
        <p:nvSpPr>
          <p:cNvPr id="8" name="矩形 26"/>
          <p:cNvSpPr/>
          <p:nvPr/>
        </p:nvSpPr>
        <p:spPr>
          <a:xfrm>
            <a:off x="474679" y="198170"/>
            <a:ext cx="1457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Quick Start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802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PART7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065953" y="3911446"/>
            <a:ext cx="30121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Reference Books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494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2300" y="198170"/>
            <a:ext cx="898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Books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6146" name="Picture 2" descr="“hbase definitive guide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01" y="883412"/>
            <a:ext cx="3002280" cy="393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“hbase definitive guide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883412"/>
            <a:ext cx="3185017" cy="393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39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2946396" y="1287955"/>
            <a:ext cx="325121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The End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448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59509" y="204520"/>
            <a:ext cx="1640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Reduce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37" y="743712"/>
            <a:ext cx="71723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7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3964" y="204520"/>
            <a:ext cx="1640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Reduce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" y="1113429"/>
            <a:ext cx="4131442" cy="33836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97" y="1030983"/>
            <a:ext cx="3891677" cy="3844977"/>
          </a:xfrm>
          <a:prstGeom prst="rect">
            <a:avLst/>
          </a:prstGeom>
        </p:spPr>
      </p:pic>
      <p:sp>
        <p:nvSpPr>
          <p:cNvPr id="8" name="矩形 1035"/>
          <p:cNvSpPr/>
          <p:nvPr/>
        </p:nvSpPr>
        <p:spPr>
          <a:xfrm>
            <a:off x="283464" y="839789"/>
            <a:ext cx="10853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1C2B38"/>
                </a:solidFill>
              </a:rPr>
              <a:t>Hadoop 1.x</a:t>
            </a:r>
            <a:endParaRPr lang="zh-CN" altLang="en-US" sz="1400" dirty="0">
              <a:solidFill>
                <a:srgbClr val="1C2B38"/>
              </a:solidFill>
              <a:latin typeface="+mj-lt"/>
            </a:endParaRPr>
          </a:p>
        </p:txBody>
      </p:sp>
      <p:sp>
        <p:nvSpPr>
          <p:cNvPr id="9" name="矩形 1035"/>
          <p:cNvSpPr/>
          <p:nvPr/>
        </p:nvSpPr>
        <p:spPr>
          <a:xfrm>
            <a:off x="4333306" y="723206"/>
            <a:ext cx="10853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1C2B38"/>
                </a:solidFill>
              </a:rPr>
              <a:t>Hadoop 2.x</a:t>
            </a:r>
            <a:endParaRPr lang="zh-CN" altLang="en-US" sz="1400" dirty="0">
              <a:solidFill>
                <a:srgbClr val="1C2B3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81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9933" y="204520"/>
            <a:ext cx="27687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Reduce Model #1</a:t>
            </a:r>
          </a:p>
          <a:p>
            <a:r>
              <a:rPr lang="en-US" altLang="zh-CN" sz="2000" b="1" dirty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terator Map-Reduce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026" name="Picture 2" descr="“pagerank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93" y="907150"/>
            <a:ext cx="7588010" cy="395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73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9933" y="204520"/>
            <a:ext cx="27687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Reduce Model #2</a:t>
            </a:r>
          </a:p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Job Control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074" name="Picture 2" descr="“MapReduce naive bayes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68" y="1240515"/>
            <a:ext cx="4127223" cy="309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相关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63" y="1240516"/>
            <a:ext cx="4127223" cy="309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13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3214</TotalTime>
  <Words>358</Words>
  <Application>Microsoft Office PowerPoint</Application>
  <PresentationFormat>On-screen Show (16:9)</PresentationFormat>
  <Paragraphs>174</Paragraphs>
  <Slides>54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Calibri</vt:lpstr>
      <vt:lpstr>宋体</vt:lpstr>
      <vt:lpstr>Arial</vt:lpstr>
      <vt:lpstr>Arial Unicode MS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ran xu</cp:lastModifiedBy>
  <cp:revision>318</cp:revision>
  <dcterms:modified xsi:type="dcterms:W3CDTF">2017-05-26T21:58:20Z</dcterms:modified>
</cp:coreProperties>
</file>